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2"/>
  </p:notesMasterIdLst>
  <p:sldIdLst>
    <p:sldId id="256" r:id="rId2"/>
    <p:sldId id="257" r:id="rId3"/>
    <p:sldId id="281" r:id="rId4"/>
    <p:sldId id="258" r:id="rId5"/>
    <p:sldId id="259" r:id="rId6"/>
    <p:sldId id="260" r:id="rId7"/>
    <p:sldId id="282" r:id="rId8"/>
    <p:sldId id="261" r:id="rId9"/>
    <p:sldId id="262" r:id="rId10"/>
    <p:sldId id="264" r:id="rId11"/>
    <p:sldId id="270" r:id="rId12"/>
    <p:sldId id="265" r:id="rId13"/>
    <p:sldId id="271" r:id="rId14"/>
    <p:sldId id="266" r:id="rId15"/>
    <p:sldId id="267" r:id="rId16"/>
    <p:sldId id="272" r:id="rId17"/>
    <p:sldId id="273" r:id="rId18"/>
    <p:sldId id="274" r:id="rId19"/>
    <p:sldId id="276" r:id="rId20"/>
    <p:sldId id="277" r:id="rId21"/>
    <p:sldId id="278" r:id="rId22"/>
    <p:sldId id="283" r:id="rId23"/>
    <p:sldId id="263" r:id="rId24"/>
    <p:sldId id="268" r:id="rId25"/>
    <p:sldId id="275" r:id="rId26"/>
    <p:sldId id="269" r:id="rId27"/>
    <p:sldId id="279" r:id="rId28"/>
    <p:sldId id="285" r:id="rId29"/>
    <p:sldId id="280" r:id="rId30"/>
    <p:sldId id="284" r:id="rId3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644" autoAdjust="0"/>
  </p:normalViewPr>
  <p:slideViewPr>
    <p:cSldViewPr>
      <p:cViewPr>
        <p:scale>
          <a:sx n="84" d="100"/>
          <a:sy n="84" d="100"/>
        </p:scale>
        <p:origin x="-87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E360F-0A84-40EA-B1C4-A9AC7BA78768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A820C-C734-4CAD-88B4-81CAC4B1E1C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549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EA820C-C734-4CAD-88B4-81CAC4B1E1C2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0834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980728"/>
            <a:ext cx="7272808" cy="147002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pl-PL" altLang="zh-CN" smtClean="0"/>
              <a:t>Kliknij, aby edytować styl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altLang="zh-CN" smtClean="0"/>
              <a:t>Kliknij, aby edytować styl wzorca podtytułu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65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9832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1713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700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7545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761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2976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1301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4427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41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altLang="zh-CN" smtClean="0"/>
              <a:t>Kliknij, aby edytować styl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altLang="zh-CN" noProof="0" smtClean="0"/>
              <a:t>Kliknij ikonę, aby dodać obraz</a:t>
            </a:r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altLang="zh-CN" smtClean="0"/>
              <a:t>Kliknij, aby edytować style wzorca tekstu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6856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88913"/>
            <a:ext cx="7777162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zh-CN" smtClean="0"/>
              <a:t>Kliknij, aby edytować styl</a:t>
            </a:r>
            <a:endParaRPr lang="zh-C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28775"/>
            <a:ext cx="8229600" cy="449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zh-CN" smtClean="0"/>
              <a:t>Kliknij, aby edytować style wzorca tekstu</a:t>
            </a:r>
          </a:p>
          <a:p>
            <a:pPr lvl="1"/>
            <a:r>
              <a:rPr lang="pl-PL" altLang="zh-CN" smtClean="0"/>
              <a:t>Drugi poziom</a:t>
            </a:r>
          </a:p>
          <a:p>
            <a:pPr lvl="2"/>
            <a:r>
              <a:rPr lang="pl-PL" altLang="zh-CN" smtClean="0"/>
              <a:t>Trzeci poziom</a:t>
            </a:r>
          </a:p>
          <a:p>
            <a:pPr lvl="3"/>
            <a:r>
              <a:rPr lang="pl-PL" altLang="zh-CN" smtClean="0"/>
              <a:t>Czwarty poziom</a:t>
            </a:r>
          </a:p>
          <a:p>
            <a:pPr lvl="4"/>
            <a:r>
              <a:rPr lang="pl-PL" altLang="zh-CN" smtClean="0"/>
              <a:t>Piąty poziom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FD17FA3B-C404-4317-B0BC-953931111309}" type="datetimeFigureOut">
              <a:rPr lang="pl-PL" smtClean="0"/>
              <a:t>2016-05-19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C000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899592" y="1124744"/>
            <a:ext cx="7272808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pl-PL" b="1" dirty="0" smtClean="0"/>
              <a:t>KSIĄŻKI, </a:t>
            </a:r>
            <a:br>
              <a:rPr lang="pl-PL" b="1" dirty="0" smtClean="0"/>
            </a:br>
            <a:r>
              <a:rPr lang="pl-PL" b="1" dirty="0" smtClean="0"/>
              <a:t>KTÓRE WARTO PRZECZYTAĆ</a:t>
            </a:r>
            <a:endParaRPr lang="pl-PL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07504" y="2924944"/>
            <a:ext cx="6400800" cy="1752600"/>
          </a:xfrm>
        </p:spPr>
        <p:txBody>
          <a:bodyPr/>
          <a:lstStyle/>
          <a:p>
            <a:r>
              <a:rPr lang="pl-PL" b="1" dirty="0" smtClean="0"/>
              <a:t>czyli,</a:t>
            </a:r>
          </a:p>
          <a:p>
            <a:r>
              <a:rPr lang="pl-PL" b="1" dirty="0" smtClean="0"/>
              <a:t> nowości w szkolnej bibliotece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2848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59632" y="188913"/>
            <a:ext cx="705678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SERIA: NA TROPIE SENSACJI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dirty="0" smtClean="0"/>
              <a:t>P.D. </a:t>
            </a:r>
            <a:r>
              <a:rPr lang="pl-PL" dirty="0" err="1" smtClean="0"/>
              <a:t>Baccalario</a:t>
            </a:r>
            <a:r>
              <a:rPr lang="pl-PL" dirty="0" smtClean="0"/>
              <a:t>, A. Gatti</a:t>
            </a:r>
          </a:p>
          <a:p>
            <a:pPr algn="just"/>
            <a:r>
              <a:rPr lang="pl-PL" b="1" dirty="0" smtClean="0"/>
              <a:t>„Skradziony obraz”</a:t>
            </a:r>
          </a:p>
          <a:p>
            <a:pPr algn="just"/>
            <a:r>
              <a:rPr lang="pl-PL" dirty="0" smtClean="0"/>
              <a:t>Pasjonująca kryminalna </a:t>
            </a:r>
          </a:p>
          <a:p>
            <a:pPr marL="0" indent="0" algn="just">
              <a:buNone/>
            </a:pPr>
            <a:r>
              <a:rPr lang="pl-PL" dirty="0" smtClean="0"/>
              <a:t>historia</a:t>
            </a:r>
            <a:r>
              <a:rPr lang="pl-PL" dirty="0"/>
              <a:t>,</a:t>
            </a:r>
            <a:r>
              <a:rPr lang="pl-PL" dirty="0" smtClean="0"/>
              <a:t> detektywi,</a:t>
            </a:r>
          </a:p>
          <a:p>
            <a:pPr marL="0" indent="0" algn="just">
              <a:buNone/>
            </a:pPr>
            <a:r>
              <a:rPr lang="pl-PL" dirty="0" smtClean="0"/>
              <a:t> zagadka nie do rozwiązania.</a:t>
            </a:r>
            <a:endParaRPr lang="pl-P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84784"/>
            <a:ext cx="3135630" cy="445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1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31640" y="188913"/>
            <a:ext cx="705678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SERIA: MAGICZNE DRZEWO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Andrzej Maleszka</a:t>
            </a:r>
          </a:p>
          <a:p>
            <a:r>
              <a:rPr lang="pl-PL" dirty="0" smtClean="0"/>
              <a:t>„Świat ogromnych”</a:t>
            </a:r>
          </a:p>
          <a:p>
            <a:r>
              <a:rPr lang="pl-PL" sz="2400" dirty="0" err="1"/>
              <a:t>Alik</a:t>
            </a:r>
            <a:r>
              <a:rPr lang="pl-PL" sz="2400" dirty="0"/>
              <a:t> i Idalia zostają przeniesieni </a:t>
            </a: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do </a:t>
            </a:r>
            <a:r>
              <a:rPr lang="pl-PL" sz="2400" dirty="0"/>
              <a:t>Świata Ogromnych. </a:t>
            </a: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Muszą </a:t>
            </a:r>
            <a:r>
              <a:rPr lang="pl-PL" sz="2400" dirty="0"/>
              <a:t>mieszkać w domu </a:t>
            </a:r>
            <a:r>
              <a:rPr lang="pl-PL" sz="2400" dirty="0" smtClean="0"/>
              <a:t>olbrzymów</a:t>
            </a:r>
          </a:p>
          <a:p>
            <a:pPr marL="0" indent="0">
              <a:buNone/>
            </a:pPr>
            <a:r>
              <a:rPr lang="pl-PL" sz="2400" dirty="0" smtClean="0"/>
              <a:t> </a:t>
            </a:r>
            <a:r>
              <a:rPr lang="pl-PL" sz="2400" dirty="0"/>
              <a:t>i chodzić do szkoły z </a:t>
            </a:r>
            <a:r>
              <a:rPr lang="pl-PL" sz="2400" dirty="0" smtClean="0"/>
              <a:t>pięciometrowymi</a:t>
            </a:r>
          </a:p>
          <a:p>
            <a:pPr marL="0" indent="0">
              <a:buNone/>
            </a:pPr>
            <a:r>
              <a:rPr lang="pl-PL" sz="2400" dirty="0" smtClean="0"/>
              <a:t> </a:t>
            </a:r>
            <a:r>
              <a:rPr lang="pl-PL" sz="2400" dirty="0"/>
              <a:t>dziećmi. Są jedynymi małymi istotami </a:t>
            </a: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w </a:t>
            </a:r>
            <a:r>
              <a:rPr lang="pl-PL" sz="2400" dirty="0"/>
              <a:t>świecie, gdzie wszystko jest ogromne, </a:t>
            </a:r>
            <a:endParaRPr lang="pl-PL" sz="2400" dirty="0" smtClean="0"/>
          </a:p>
          <a:p>
            <a:pPr marL="0" indent="0">
              <a:buNone/>
            </a:pPr>
            <a:r>
              <a:rPr lang="pl-PL" sz="2400" dirty="0" smtClean="0"/>
              <a:t>a </a:t>
            </a:r>
            <a:r>
              <a:rPr lang="pl-PL" sz="2400" dirty="0"/>
              <a:t>każdy chce być jeszcze większy... </a:t>
            </a:r>
            <a:br>
              <a:rPr lang="pl-PL" sz="2400" dirty="0"/>
            </a:br>
            <a:r>
              <a:rPr lang="pl-PL" sz="2400" dirty="0"/>
              <a:t>By ich uratować, Kuki, </a:t>
            </a:r>
            <a:r>
              <a:rPr lang="pl-PL" sz="2400" dirty="0" err="1"/>
              <a:t>Gabi</a:t>
            </a:r>
            <a:r>
              <a:rPr lang="pl-PL" sz="2400" dirty="0"/>
              <a:t> i mówiący pies Budyń wyruszają do Świata Ogromnych.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919" y="1340768"/>
            <a:ext cx="3166153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587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777162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KLUB POSZUKIWACZY PRZYGÓD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Agnieszka Stelmaszyk</a:t>
            </a:r>
          </a:p>
          <a:p>
            <a:r>
              <a:rPr lang="pl-PL" dirty="0" smtClean="0"/>
              <a:t>1. </a:t>
            </a:r>
            <a:r>
              <a:rPr lang="pl-PL" b="1" dirty="0" smtClean="0"/>
              <a:t>„Zmora doktora Melchiora”</a:t>
            </a:r>
          </a:p>
          <a:p>
            <a:r>
              <a:rPr lang="pl-PL" dirty="0" smtClean="0"/>
              <a:t>2. </a:t>
            </a:r>
            <a:r>
              <a:rPr lang="pl-PL" b="1" dirty="0" smtClean="0"/>
              <a:t>„Moneta zagłady”</a:t>
            </a:r>
          </a:p>
          <a:p>
            <a:r>
              <a:rPr lang="pl-PL" dirty="0" smtClean="0"/>
              <a:t>3. </a:t>
            </a:r>
            <a:r>
              <a:rPr lang="pl-PL" b="1" dirty="0" smtClean="0"/>
              <a:t>„Ucieczka szalonego rumaka”</a:t>
            </a:r>
          </a:p>
          <a:p>
            <a:pPr marL="0" indent="0">
              <a:buNone/>
            </a:pPr>
            <a:r>
              <a:rPr lang="pl-PL" dirty="0" smtClean="0"/>
              <a:t>Przygody Przemka i jego przyjaciół.</a:t>
            </a:r>
            <a:endParaRPr lang="pl-P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32856"/>
            <a:ext cx="2212683" cy="312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169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0" y="188913"/>
            <a:ext cx="5832648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Agnieszka Chylińska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„</a:t>
            </a:r>
            <a:r>
              <a:rPr lang="pl-PL" dirty="0" err="1" smtClean="0"/>
              <a:t>Zezia</a:t>
            </a:r>
            <a:r>
              <a:rPr lang="pl-PL" dirty="0" smtClean="0"/>
              <a:t>, </a:t>
            </a:r>
            <a:r>
              <a:rPr lang="pl-PL" dirty="0" err="1" smtClean="0"/>
              <a:t>Giler</a:t>
            </a:r>
            <a:r>
              <a:rPr lang="pl-PL" dirty="0" smtClean="0"/>
              <a:t> i </a:t>
            </a:r>
            <a:r>
              <a:rPr lang="pl-PL" dirty="0" err="1" smtClean="0"/>
              <a:t>Oczak</a:t>
            </a:r>
            <a:r>
              <a:rPr lang="pl-PL" dirty="0" smtClean="0"/>
              <a:t>”</a:t>
            </a:r>
          </a:p>
          <a:p>
            <a:r>
              <a:rPr lang="pl-PL" dirty="0" smtClean="0"/>
              <a:t>„</a:t>
            </a:r>
            <a:r>
              <a:rPr lang="pl-PL" dirty="0" err="1" smtClean="0"/>
              <a:t>Zezia</a:t>
            </a:r>
            <a:r>
              <a:rPr lang="pl-PL" dirty="0" smtClean="0"/>
              <a:t> i wszystkie problemy świata”</a:t>
            </a:r>
          </a:p>
          <a:p>
            <a:endParaRPr lang="pl-PL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63460"/>
            <a:ext cx="2556520" cy="371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58229"/>
            <a:ext cx="2556520" cy="371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65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3648" y="188913"/>
            <a:ext cx="6624736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SERIA: FELIX, NET I NIKA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Rafał Kosik</a:t>
            </a:r>
          </a:p>
          <a:p>
            <a:r>
              <a:rPr lang="pl-PL" dirty="0" smtClean="0"/>
              <a:t>…  oraz Świat Zero 2</a:t>
            </a:r>
          </a:p>
          <a:p>
            <a:r>
              <a:rPr lang="pl-PL" dirty="0" smtClean="0"/>
              <a:t>…  oraz Teoretycznie Możliwa Katastrofa</a:t>
            </a:r>
          </a:p>
          <a:p>
            <a:r>
              <a:rPr lang="pl-PL" dirty="0" smtClean="0"/>
              <a:t>…  oraz(nie) Bezpieczne Dorastanie</a:t>
            </a:r>
          </a:p>
          <a:p>
            <a:endParaRPr lang="pl-P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01008"/>
            <a:ext cx="1866503" cy="281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291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75656" y="188913"/>
            <a:ext cx="6480720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SERIA: KRONIKI ARCHEO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Agnieszka Stelmaszyk</a:t>
            </a:r>
          </a:p>
          <a:p>
            <a:r>
              <a:rPr lang="pl-PL" b="1" dirty="0" smtClean="0"/>
              <a:t>„Tajemnica klejnotu </a:t>
            </a:r>
            <a:r>
              <a:rPr lang="pl-PL" b="1" dirty="0" err="1" smtClean="0"/>
              <a:t>Nefreteti</a:t>
            </a:r>
            <a:r>
              <a:rPr lang="pl-PL" b="1" dirty="0" smtClean="0"/>
              <a:t>”</a:t>
            </a:r>
          </a:p>
          <a:p>
            <a:pPr algn="just"/>
            <a:r>
              <a:rPr lang="pl-PL" dirty="0" smtClean="0"/>
              <a:t>Zapierająca dech w piersiach przygoda piątki</a:t>
            </a:r>
          </a:p>
          <a:p>
            <a:pPr marL="0" indent="0" algn="just">
              <a:buNone/>
            </a:pPr>
            <a:r>
              <a:rPr lang="pl-PL" dirty="0" smtClean="0"/>
              <a:t>przyjaciół, odkrywanie tajemnic, legend, zapomnianych historii, </a:t>
            </a:r>
          </a:p>
          <a:p>
            <a:pPr marL="0" indent="0" algn="just">
              <a:buNone/>
            </a:pPr>
            <a:r>
              <a:rPr lang="pl-PL" dirty="0" smtClean="0"/>
              <a:t>zaglądanie do zakurzonych</a:t>
            </a:r>
          </a:p>
          <a:p>
            <a:pPr marL="0" indent="0" algn="just">
              <a:buNone/>
            </a:pPr>
            <a:r>
              <a:rPr lang="pl-PL" dirty="0" smtClean="0"/>
              <a:t>ksiąg, tajemniczych komnat           </a:t>
            </a:r>
          </a:p>
          <a:p>
            <a:pPr marL="0" indent="0" algn="just">
              <a:buNone/>
            </a:pPr>
            <a:r>
              <a:rPr lang="pl-PL" dirty="0" smtClean="0"/>
              <a:t> i nikomu nieznanych grobowców.</a:t>
            </a:r>
            <a:endParaRPr lang="pl-P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077072"/>
            <a:ext cx="1733378" cy="245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85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75656" y="188913"/>
            <a:ext cx="6480720" cy="93583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Seria: TERRA INCOGNITA</a:t>
            </a:r>
            <a:br>
              <a:rPr lang="pl-PL" b="1" dirty="0" smtClean="0"/>
            </a:br>
            <a:r>
              <a:rPr lang="pl-PL" sz="1400" b="1" dirty="0" smtClean="0"/>
              <a:t> (nieznany ląd)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l-PL" b="1" dirty="0" smtClean="0"/>
              <a:t>Agnieszka Stelmaszyk</a:t>
            </a:r>
          </a:p>
          <a:p>
            <a:pPr algn="just"/>
            <a:r>
              <a:rPr lang="pl-PL" dirty="0" smtClean="0"/>
              <a:t>1</a:t>
            </a:r>
            <a:r>
              <a:rPr lang="pl-PL" b="1" dirty="0" smtClean="0"/>
              <a:t>. „Tajemnica gwiezdnego jeziora”- </a:t>
            </a:r>
            <a:r>
              <a:rPr lang="pl-PL" dirty="0" smtClean="0"/>
              <a:t>nieznany bezkresny kontynent, egzotyczne zwierzęta, tajemnica kryjąca się gdzieś na dnie Gwiezdnego Jeziora.</a:t>
            </a:r>
          </a:p>
          <a:p>
            <a:pPr algn="just"/>
            <a:r>
              <a:rPr lang="pl-PL" dirty="0" smtClean="0"/>
              <a:t>2 </a:t>
            </a:r>
            <a:r>
              <a:rPr lang="pl-PL" b="1" dirty="0" smtClean="0"/>
              <a:t>„Wybrzeże szkieletów” </a:t>
            </a:r>
            <a:r>
              <a:rPr lang="pl-PL" dirty="0" smtClean="0"/>
              <a:t>– tajemnice ludu San, wraki portugalskich okrętów, cuda natury.</a:t>
            </a:r>
          </a:p>
          <a:p>
            <a:pPr algn="just"/>
            <a:r>
              <a:rPr lang="pl-PL" dirty="0" smtClean="0"/>
              <a:t>3. </a:t>
            </a:r>
            <a:r>
              <a:rPr lang="pl-PL" b="1" dirty="0" smtClean="0"/>
              <a:t>„Zaklinacze wiatru” </a:t>
            </a:r>
            <a:r>
              <a:rPr lang="pl-PL" dirty="0" smtClean="0"/>
              <a:t>– legendy, skarby sułtana, dzika natura.</a:t>
            </a:r>
            <a:endParaRPr lang="pl-P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589240"/>
            <a:ext cx="3116784" cy="115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575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77686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sz="4000" b="1" dirty="0" smtClean="0"/>
              <a:t>„MARCEL I ZAGADKA PRADZIADKA”</a:t>
            </a:r>
            <a:endParaRPr lang="pl-PL" sz="40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Anna </a:t>
            </a:r>
            <a:r>
              <a:rPr lang="pl-PL" b="1" dirty="0" err="1" smtClean="0"/>
              <a:t>Boderek</a:t>
            </a:r>
            <a:r>
              <a:rPr lang="pl-PL" b="1" dirty="0" smtClean="0"/>
              <a:t>- </a:t>
            </a:r>
            <a:r>
              <a:rPr lang="pl-PL" b="1" dirty="0" err="1" smtClean="0"/>
              <a:t>Pocheć</a:t>
            </a:r>
            <a:endParaRPr lang="pl-PL" b="1" dirty="0" smtClean="0"/>
          </a:p>
          <a:p>
            <a:pPr algn="ctr"/>
            <a:r>
              <a:rPr lang="pl-PL" sz="2400" dirty="0" smtClean="0"/>
              <a:t>Trzymająca w napięciu akcja, </a:t>
            </a:r>
            <a:endParaRPr lang="pl-PL" sz="2400" dirty="0"/>
          </a:p>
          <a:p>
            <a:pPr marL="0" indent="0" algn="ctr">
              <a:buNone/>
            </a:pPr>
            <a:r>
              <a:rPr lang="pl-PL" sz="2400" dirty="0" smtClean="0"/>
              <a:t>pilnie strzeżone tajemnice, wskazówki</a:t>
            </a:r>
          </a:p>
          <a:p>
            <a:pPr marL="0" indent="0" algn="ctr">
              <a:buNone/>
            </a:pPr>
            <a:r>
              <a:rPr lang="pl-PL" sz="2400" dirty="0" smtClean="0"/>
              <a:t> i zagadki godne następców </a:t>
            </a:r>
          </a:p>
          <a:p>
            <a:pPr marL="0" indent="0" algn="ctr">
              <a:buNone/>
            </a:pPr>
            <a:r>
              <a:rPr lang="pl-PL" sz="2400" dirty="0" smtClean="0"/>
              <a:t>Sherlocka Holmesa.</a:t>
            </a:r>
          </a:p>
          <a:p>
            <a:pPr marL="0" indent="0" algn="ctr">
              <a:buNone/>
            </a:pPr>
            <a:endParaRPr lang="pl-PL" sz="2400" dirty="0" smtClean="0"/>
          </a:p>
          <a:p>
            <a:pPr algn="just"/>
            <a:r>
              <a:rPr lang="pl-PL" sz="2400" dirty="0" smtClean="0"/>
              <a:t>To miały być zwyczajne wakacje u dziadków. Wszystko się zmienia, gdy w ręce Marcela wpada notatnik pradziadka            i tajemniczy klucz. Czyżby plotka o zaginionym skarbie miała się okazać prawdą?</a:t>
            </a:r>
            <a:endParaRPr lang="pl-PL" sz="24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84784"/>
            <a:ext cx="1749549" cy="243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189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6768753" cy="1224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sz="4000" b="1" dirty="0" smtClean="0"/>
              <a:t>„STAŚ I NEL. </a:t>
            </a:r>
            <a:br>
              <a:rPr lang="pl-PL" sz="4000" b="1" dirty="0" smtClean="0"/>
            </a:br>
            <a:r>
              <a:rPr lang="pl-PL" sz="4000" b="1" dirty="0" smtClean="0"/>
              <a:t>ZAGINIONY KLEJNOT INDII”</a:t>
            </a:r>
            <a:endParaRPr lang="pl-PL" sz="40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dirty="0" smtClean="0"/>
              <a:t>Leszek K. </a:t>
            </a:r>
            <a:r>
              <a:rPr lang="pl-PL" dirty="0" err="1" smtClean="0"/>
              <a:t>Talko</a:t>
            </a:r>
            <a:endParaRPr lang="pl-PL" dirty="0" smtClean="0"/>
          </a:p>
          <a:p>
            <a:pPr algn="just"/>
            <a:r>
              <a:rPr lang="pl-PL" dirty="0" smtClean="0"/>
              <a:t>Historia dzieje się w roku 1887</a:t>
            </a:r>
          </a:p>
          <a:p>
            <a:pPr marL="0" indent="0" algn="just">
              <a:buNone/>
            </a:pPr>
            <a:r>
              <a:rPr lang="pl-PL" dirty="0" smtClean="0"/>
              <a:t> – dwa lata po wydarzeniach, </a:t>
            </a:r>
          </a:p>
          <a:p>
            <a:pPr marL="0" indent="0" algn="just">
              <a:buNone/>
            </a:pPr>
            <a:r>
              <a:rPr lang="pl-PL" dirty="0" smtClean="0"/>
              <a:t>które zostały opisane                      </a:t>
            </a:r>
          </a:p>
          <a:p>
            <a:pPr marL="0" indent="0" algn="just">
              <a:buNone/>
            </a:pPr>
            <a:r>
              <a:rPr lang="pl-PL" dirty="0" smtClean="0"/>
              <a:t>   w powieści </a:t>
            </a:r>
          </a:p>
          <a:p>
            <a:pPr marL="0" indent="0" algn="just">
              <a:buNone/>
            </a:pPr>
            <a:r>
              <a:rPr lang="pl-PL" dirty="0" smtClean="0"/>
              <a:t>H. Sienkiewicza </a:t>
            </a:r>
          </a:p>
          <a:p>
            <a:pPr marL="0" indent="0" algn="just">
              <a:buNone/>
            </a:pPr>
            <a:r>
              <a:rPr lang="pl-PL" dirty="0" smtClean="0"/>
              <a:t>„W pustyni i w puszczy”.</a:t>
            </a:r>
            <a:endParaRPr lang="pl-PL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62792"/>
            <a:ext cx="2715381" cy="386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9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19672" y="188913"/>
            <a:ext cx="597666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„KOLOROWY SZALIK”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Barbara Kosmowska</a:t>
            </a:r>
          </a:p>
          <a:p>
            <a:pPr algn="just"/>
            <a:r>
              <a:rPr lang="pl-PL" dirty="0" smtClean="0"/>
              <a:t>Do klasy dołączył Nowy </a:t>
            </a:r>
          </a:p>
          <a:p>
            <a:pPr marL="0" indent="0" algn="just">
              <a:buNone/>
            </a:pPr>
            <a:r>
              <a:rPr lang="pl-PL" dirty="0" smtClean="0"/>
              <a:t>– ma on dziwne ubrania, </a:t>
            </a:r>
          </a:p>
          <a:p>
            <a:pPr marL="0" indent="0" algn="just">
              <a:buNone/>
            </a:pPr>
            <a:r>
              <a:rPr lang="pl-PL" dirty="0" smtClean="0"/>
              <a:t>własne zdania i zwyczaje. </a:t>
            </a:r>
          </a:p>
          <a:p>
            <a:pPr marL="0" indent="0" algn="just">
              <a:buNone/>
            </a:pPr>
            <a:r>
              <a:rPr lang="pl-PL" dirty="0" smtClean="0"/>
              <a:t>Jest inny i intrygujący. </a:t>
            </a:r>
          </a:p>
          <a:p>
            <a:pPr marL="0" indent="0" algn="just">
              <a:buNone/>
            </a:pPr>
            <a:r>
              <a:rPr lang="pl-PL" dirty="0" smtClean="0"/>
              <a:t>Wcale nie zabiega o przyjaźń. </a:t>
            </a:r>
          </a:p>
          <a:p>
            <a:pPr marL="0" indent="0" algn="just">
              <a:buNone/>
            </a:pPr>
            <a:r>
              <a:rPr lang="pl-PL" dirty="0" smtClean="0"/>
              <a:t>Niełatwo jest go rozgryźć.</a:t>
            </a:r>
            <a:endParaRPr lang="pl-PL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328740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00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 smtClean="0"/>
              <a:t>„OPERACJA BURZOWA CHMURA”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JORN LIER </a:t>
            </a:r>
            <a:r>
              <a:rPr lang="pl-PL" b="1" dirty="0"/>
              <a:t>HORST </a:t>
            </a:r>
            <a:r>
              <a:rPr lang="pl-PL" sz="1800" b="1" dirty="0" smtClean="0"/>
              <a:t>(norweski </a:t>
            </a:r>
            <a:r>
              <a:rPr lang="pl-PL" sz="1800" b="1" dirty="0"/>
              <a:t>pisarz i dramaturg; do września 2013 pracował jako szef wydziału śledczego Okręgu Policji </a:t>
            </a:r>
            <a:r>
              <a:rPr lang="pl-PL" sz="1800" b="1" dirty="0" err="1" smtClean="0"/>
              <a:t>Vestfold</a:t>
            </a:r>
            <a:r>
              <a:rPr lang="pl-PL" sz="1800" b="1" dirty="0" smtClean="0"/>
              <a:t>) </a:t>
            </a:r>
          </a:p>
          <a:p>
            <a:pPr algn="just"/>
            <a:r>
              <a:rPr lang="pl-PL" dirty="0" smtClean="0"/>
              <a:t>Bohaterowie mają </a:t>
            </a:r>
            <a:r>
              <a:rPr lang="pl-PL" dirty="0"/>
              <a:t>nosa do wyjaśniania zagadek! W małym, miłym miasteczku </a:t>
            </a:r>
            <a:r>
              <a:rPr lang="pl-PL" dirty="0" err="1"/>
              <a:t>Elvestad</a:t>
            </a:r>
            <a:r>
              <a:rPr lang="pl-PL" dirty="0"/>
              <a:t> czasami dzieją się dziwne rzeczy. Dwoje młodych detektywów, </a:t>
            </a:r>
            <a:r>
              <a:rPr lang="pl-PL" dirty="0" err="1"/>
              <a:t>Tiril</a:t>
            </a:r>
            <a:r>
              <a:rPr lang="pl-PL" dirty="0"/>
              <a:t> i Oliver, zawsze jest na posterunku i razem ze swoim psem rozwiązują zagadki, z którymi nie mogą poradzić sobie dorośli policjanci.</a:t>
            </a:r>
          </a:p>
        </p:txBody>
      </p:sp>
    </p:spTree>
    <p:extLst>
      <p:ext uri="{BB962C8B-B14F-4D97-AF65-F5344CB8AC3E}">
        <p14:creationId xmlns:p14="http://schemas.microsoft.com/office/powerpoint/2010/main" val="41452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79712" y="188913"/>
            <a:ext cx="489654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„TEN GRUBY”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Barbara </a:t>
            </a:r>
            <a:r>
              <a:rPr lang="pl-PL" dirty="0" err="1" smtClean="0"/>
              <a:t>Ciwoniuk</a:t>
            </a:r>
            <a:endParaRPr lang="pl-PL" dirty="0" smtClean="0"/>
          </a:p>
          <a:p>
            <a:pPr algn="just"/>
            <a:r>
              <a:rPr lang="pl-PL" dirty="0" smtClean="0"/>
              <a:t>Życie Jacka to pasmo nieszczęść                           i niepowodzeń: w szkole dręczą go koledzy,         w dodatku nie daje mu spokoju znerwicowana     i nadopiekuńcza mama.</a:t>
            </a:r>
          </a:p>
          <a:p>
            <a:pPr algn="just"/>
            <a:r>
              <a:rPr lang="pl-PL" dirty="0" smtClean="0"/>
              <a:t>Pewnego dnia po kolejnym pobiciu postanawia wziąć sprawy w swoje ręce i po raz pierwszy powiedzieć matce „nie”.</a:t>
            </a:r>
            <a:endParaRPr lang="pl-PL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88640"/>
            <a:ext cx="15240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965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699792" y="404664"/>
            <a:ext cx="381642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„IGOR”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Barbara </a:t>
            </a:r>
            <a:r>
              <a:rPr lang="pl-PL" b="1" dirty="0" err="1" smtClean="0"/>
              <a:t>Ciwoniuk</a:t>
            </a:r>
            <a:endParaRPr lang="pl-PL" b="1" dirty="0" smtClean="0"/>
          </a:p>
          <a:p>
            <a:pPr algn="just"/>
            <a:r>
              <a:rPr lang="pl-PL" dirty="0" smtClean="0"/>
              <a:t>Igor – gimnazjalista -  nękany jest przez bandę, ma dysleksję, ojciec go zostawił. </a:t>
            </a:r>
          </a:p>
          <a:p>
            <a:pPr marL="0" indent="0" algn="just">
              <a:buNone/>
            </a:pPr>
            <a:r>
              <a:rPr lang="pl-PL" dirty="0" smtClean="0"/>
              <a:t>Życie bywa trudne, jednak </a:t>
            </a:r>
          </a:p>
          <a:p>
            <a:pPr marL="0" indent="0" algn="just">
              <a:buNone/>
            </a:pPr>
            <a:r>
              <a:rPr lang="pl-PL" dirty="0" smtClean="0"/>
              <a:t>ma przy boku Selmę, </a:t>
            </a:r>
          </a:p>
          <a:p>
            <a:pPr marL="0" indent="0" algn="just">
              <a:buNone/>
            </a:pPr>
            <a:r>
              <a:rPr lang="pl-PL" dirty="0" smtClean="0"/>
              <a:t>Bzika  i Aleksa </a:t>
            </a:r>
          </a:p>
          <a:p>
            <a:pPr marL="0" indent="0" algn="just">
              <a:buNone/>
            </a:pPr>
            <a:r>
              <a:rPr lang="pl-PL" dirty="0" smtClean="0"/>
              <a:t>i dzięki nim radzi sobie</a:t>
            </a:r>
          </a:p>
          <a:p>
            <a:pPr marL="0" indent="0" algn="just">
              <a:buNone/>
            </a:pPr>
            <a:r>
              <a:rPr lang="pl-PL" dirty="0" smtClean="0"/>
              <a:t> z kłopotami.</a:t>
            </a:r>
            <a:endParaRPr lang="pl-PL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610" y="2852936"/>
            <a:ext cx="2702094" cy="37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05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993508" cy="782637"/>
          </a:xfrm>
        </p:spPr>
        <p:txBody>
          <a:bodyPr/>
          <a:lstStyle/>
          <a:p>
            <a:r>
              <a:rPr lang="pl-PL" sz="4000" b="1" dirty="0" smtClean="0"/>
              <a:t>JOWANKA I GANG SPOD GILOTYNY</a:t>
            </a:r>
            <a:endParaRPr lang="pl-PL" sz="4000" b="1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sz="half" idx="1"/>
          </p:nvPr>
        </p:nvSpPr>
        <p:spPr>
          <a:xfrm>
            <a:off x="395536" y="1268760"/>
            <a:ext cx="5622776" cy="5472608"/>
          </a:xfrm>
        </p:spPr>
        <p:txBody>
          <a:bodyPr/>
          <a:lstStyle/>
          <a:p>
            <a:pPr lvl="1"/>
            <a:r>
              <a:rPr lang="pl-PL" b="1" dirty="0" smtClean="0"/>
              <a:t>Katarzyna Wasilkowska</a:t>
            </a:r>
          </a:p>
          <a:p>
            <a:pPr marL="457200" lvl="1" indent="0" algn="just">
              <a:buNone/>
            </a:pPr>
            <a:r>
              <a:rPr lang="pl-PL" sz="2800" dirty="0"/>
              <a:t>Czy przygoda może czyhać między kolorowymi blokami nowego deweloperskiego osiedla? </a:t>
            </a:r>
            <a:endParaRPr lang="pl-PL" sz="2800" dirty="0" smtClean="0"/>
          </a:p>
          <a:p>
            <a:pPr marL="457200" lvl="1" indent="0" algn="just">
              <a:buNone/>
            </a:pPr>
            <a:r>
              <a:rPr lang="pl-PL" sz="2800" dirty="0" smtClean="0"/>
              <a:t>Czy </a:t>
            </a:r>
            <a:r>
              <a:rPr lang="pl-PL" sz="2800" dirty="0"/>
              <a:t>świeżo oddana nowoczesna szkoła może kryć podejrzane tajemnice, być miejscem ostrych potyczek, a czasem nawet obozem przetrwania? </a:t>
            </a:r>
            <a:endParaRPr lang="pl-PL" sz="2800" dirty="0" smtClean="0"/>
          </a:p>
          <a:p>
            <a:pPr marL="457200" lvl="1" indent="0" algn="just">
              <a:buNone/>
            </a:pPr>
            <a:r>
              <a:rPr lang="pl-PL" sz="2800" dirty="0" smtClean="0"/>
              <a:t>Czy </a:t>
            </a:r>
            <a:r>
              <a:rPr lang="pl-PL" sz="2800" dirty="0"/>
              <a:t>fajne koleżanki to naprawdę lekarstwo na samotność? </a:t>
            </a:r>
            <a:r>
              <a:rPr lang="pl-PL" sz="2800" dirty="0" smtClean="0"/>
              <a:t>Komu </a:t>
            </a:r>
            <a:r>
              <a:rPr lang="pl-PL" sz="2800" dirty="0"/>
              <a:t>można zaufać?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2268">
            <a:off x="6444208" y="2276872"/>
            <a:ext cx="2347540" cy="3316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4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79712" y="188913"/>
            <a:ext cx="5904656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SUZANNE COLLINS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„IGRZYSKA ŚMIERCI” </a:t>
            </a:r>
            <a:r>
              <a:rPr lang="pl-PL" dirty="0" smtClean="0"/>
              <a:t>– szesnastolatka mieszka z matką i siostrą w najbiedniejszej części nowego państwa. Po śmierci ojca troszczy się o rodzinę. Jest to  walka o przetrwanie …</a:t>
            </a:r>
          </a:p>
          <a:p>
            <a:pPr algn="just"/>
            <a:r>
              <a:rPr lang="pl-PL" b="1" dirty="0" smtClean="0"/>
              <a:t>„W PIERŚCIENIU OGNIA”</a:t>
            </a:r>
          </a:p>
          <a:p>
            <a:pPr algn="just"/>
            <a:r>
              <a:rPr lang="pl-PL" b="1" dirty="0" smtClean="0"/>
              <a:t>„KOSOGŁOS”</a:t>
            </a:r>
          </a:p>
          <a:p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8782">
            <a:off x="6604925" y="3973182"/>
            <a:ext cx="1800225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8304">
            <a:off x="3087268" y="4434247"/>
            <a:ext cx="1277119" cy="191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6248">
            <a:off x="4776396" y="4307294"/>
            <a:ext cx="1431220" cy="2166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29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07704" y="188913"/>
            <a:ext cx="6408712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„NA KOGO WYPADNIE”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err="1" smtClean="0"/>
              <a:t>Katherine</a:t>
            </a:r>
            <a:r>
              <a:rPr lang="pl-PL" b="1" dirty="0" smtClean="0"/>
              <a:t> Parker</a:t>
            </a:r>
          </a:p>
          <a:p>
            <a:r>
              <a:rPr lang="pl-PL" sz="1800" dirty="0" err="1" smtClean="0"/>
              <a:t>Amy</a:t>
            </a:r>
            <a:r>
              <a:rPr lang="pl-PL" sz="1800" dirty="0" smtClean="0"/>
              <a:t> </a:t>
            </a:r>
            <a:r>
              <a:rPr lang="pl-PL" sz="1800" dirty="0"/>
              <a:t>i </a:t>
            </a:r>
            <a:r>
              <a:rPr lang="pl-PL" sz="1800" dirty="0" err="1"/>
              <a:t>Lilly</a:t>
            </a:r>
            <a:r>
              <a:rPr lang="pl-PL" sz="1800" dirty="0"/>
              <a:t>, każda z różnych powodów, wyjeżdżają w lecie </a:t>
            </a:r>
            <a:endParaRPr lang="pl-PL" sz="1800" dirty="0" smtClean="0"/>
          </a:p>
          <a:p>
            <a:pPr marL="0" indent="0">
              <a:buNone/>
            </a:pPr>
            <a:r>
              <a:rPr lang="pl-PL" sz="1800" dirty="0" smtClean="0"/>
              <a:t>do </a:t>
            </a:r>
            <a:r>
              <a:rPr lang="pl-PL" sz="1800" dirty="0"/>
              <a:t>ośrodka badań ornitologicznych, położonego w samym sercu </a:t>
            </a:r>
            <a:endParaRPr lang="pl-PL" sz="1800" dirty="0" smtClean="0"/>
          </a:p>
          <a:p>
            <a:pPr marL="0" indent="0">
              <a:buNone/>
            </a:pPr>
            <a:r>
              <a:rPr lang="pl-PL" sz="1800" dirty="0" smtClean="0"/>
              <a:t>Gór </a:t>
            </a:r>
            <a:r>
              <a:rPr lang="pl-PL" sz="1800" dirty="0"/>
              <a:t>Kaskadowych. </a:t>
            </a:r>
            <a:endParaRPr lang="pl-PL" sz="1800" dirty="0" smtClean="0"/>
          </a:p>
          <a:p>
            <a:r>
              <a:rPr lang="pl-PL" sz="1800" dirty="0" smtClean="0"/>
              <a:t>Po </a:t>
            </a:r>
            <a:r>
              <a:rPr lang="pl-PL" sz="1800" dirty="0"/>
              <a:t>drodze poznają dwóch </a:t>
            </a:r>
            <a:r>
              <a:rPr lang="pl-PL" sz="1800" dirty="0" smtClean="0"/>
              <a:t>swoich rówieśników</a:t>
            </a:r>
            <a:r>
              <a:rPr lang="pl-PL" sz="1800" dirty="0"/>
              <a:t>, Tima i Zacha</a:t>
            </a:r>
            <a:r>
              <a:rPr lang="pl-PL" sz="1800" dirty="0" smtClean="0"/>
              <a:t>,</a:t>
            </a:r>
          </a:p>
          <a:p>
            <a:pPr marL="0" indent="0">
              <a:buNone/>
            </a:pPr>
            <a:r>
              <a:rPr lang="pl-PL" sz="1800" dirty="0" smtClean="0"/>
              <a:t> </a:t>
            </a:r>
            <a:r>
              <a:rPr lang="pl-PL" sz="1800" dirty="0"/>
              <a:t>którzy, podobnie jak </a:t>
            </a:r>
            <a:r>
              <a:rPr lang="pl-PL" sz="1800" dirty="0" smtClean="0"/>
              <a:t>one, postanowili </a:t>
            </a:r>
            <a:r>
              <a:rPr lang="pl-PL" sz="1800" dirty="0"/>
              <a:t>spędzić wakacje </a:t>
            </a:r>
          </a:p>
          <a:p>
            <a:pPr marL="0" indent="0">
              <a:buNone/>
            </a:pPr>
            <a:r>
              <a:rPr lang="pl-PL" sz="1800" dirty="0" smtClean="0"/>
              <a:t>w </a:t>
            </a:r>
            <a:r>
              <a:rPr lang="pl-PL" sz="1800" dirty="0"/>
              <a:t>ten dość nietypowy sposób</a:t>
            </a:r>
            <a:r>
              <a:rPr lang="pl-PL" sz="1800" dirty="0" smtClean="0"/>
              <a:t>.</a:t>
            </a:r>
          </a:p>
          <a:p>
            <a:r>
              <a:rPr lang="pl-PL" sz="1800" dirty="0" smtClean="0"/>
              <a:t>Już </a:t>
            </a:r>
            <a:r>
              <a:rPr lang="pl-PL" sz="1800" dirty="0"/>
              <a:t>pierwszego wieczoru w górach </a:t>
            </a:r>
            <a:r>
              <a:rPr lang="pl-PL" sz="1800" dirty="0" err="1"/>
              <a:t>Amy</a:t>
            </a:r>
            <a:r>
              <a:rPr lang="pl-PL" sz="1800" dirty="0"/>
              <a:t> wpada na </a:t>
            </a:r>
            <a:r>
              <a:rPr lang="pl-PL" sz="1800" dirty="0" smtClean="0"/>
              <a:t>szalony</a:t>
            </a:r>
          </a:p>
          <a:p>
            <a:pPr marL="0" indent="0">
              <a:buNone/>
            </a:pPr>
            <a:r>
              <a:rPr lang="pl-PL" sz="1800" dirty="0" smtClean="0"/>
              <a:t> </a:t>
            </a:r>
            <a:r>
              <a:rPr lang="pl-PL" sz="1800" dirty="0"/>
              <a:t>pomysł, który bardzo komplikuje ich życie. </a:t>
            </a:r>
            <a:endParaRPr lang="pl-PL" sz="1800" dirty="0" smtClean="0"/>
          </a:p>
          <a:p>
            <a:r>
              <a:rPr lang="pl-PL" sz="1800" dirty="0" smtClean="0"/>
              <a:t>Czas </a:t>
            </a:r>
            <a:r>
              <a:rPr lang="pl-PL" sz="1800" dirty="0"/>
              <a:t>pokaże, </a:t>
            </a:r>
            <a:r>
              <a:rPr lang="pl-PL" sz="1800" dirty="0" smtClean="0"/>
              <a:t>czy </a:t>
            </a:r>
            <a:r>
              <a:rPr lang="pl-PL" sz="1800" dirty="0"/>
              <a:t>w sprawach takich jak uczucia </a:t>
            </a:r>
            <a:endParaRPr lang="pl-PL" sz="1800" dirty="0" smtClean="0"/>
          </a:p>
          <a:p>
            <a:pPr marL="0" indent="0">
              <a:buNone/>
            </a:pPr>
            <a:r>
              <a:rPr lang="pl-PL" sz="1800" dirty="0" smtClean="0"/>
              <a:t>można </a:t>
            </a:r>
            <a:r>
              <a:rPr lang="pl-PL" sz="1800" dirty="0"/>
              <a:t>się zdawać na ślepy traf.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4637">
            <a:off x="6588224" y="2420888"/>
            <a:ext cx="2256455" cy="348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46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63688" y="188913"/>
            <a:ext cx="5616624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„KORNISZONEK”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dirty="0" smtClean="0"/>
              <a:t>Grażyna Bąkiewicz</a:t>
            </a:r>
          </a:p>
          <a:p>
            <a:pPr algn="just"/>
            <a:r>
              <a:rPr lang="pl-PL" dirty="0" smtClean="0"/>
              <a:t>Jak się uczyć nie ucząc? Oto ambitne zadanie, jakie stawia przed sobą tytułowy Korniszonek – rezolutny siedmiolatek, który szkołę traktuje jak plac zabaw. Wspiera go niesforny przyjaciel – czarodziej Mietek. Kiedy w  ich ręce wpada księga z zaklęciami ………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705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5904656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„MIŁOŚĆ, PSIAKREW”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Ewa Nowacka</a:t>
            </a:r>
          </a:p>
          <a:p>
            <a:r>
              <a:rPr lang="pl-PL" sz="2000" dirty="0" smtClean="0"/>
              <a:t>O różnych obliczach miłości – pierwszej nastolatków, przed wiekami, budującej, niszczącej, nieszczęśliwej.</a:t>
            </a:r>
          </a:p>
          <a:p>
            <a:pPr algn="just"/>
            <a:r>
              <a:rPr lang="pl-PL" sz="2000" dirty="0" smtClean="0"/>
              <a:t>Wiola</a:t>
            </a:r>
            <a:r>
              <a:rPr lang="pl-PL" sz="2000" dirty="0"/>
              <a:t>, uczennica liceum z ambicjami </a:t>
            </a:r>
            <a:r>
              <a:rPr lang="pl-PL" sz="2000" dirty="0" err="1"/>
              <a:t>zostania</a:t>
            </a:r>
            <a:r>
              <a:rPr lang="pl-PL" sz="2000" dirty="0"/>
              <a:t> </a:t>
            </a:r>
            <a:endParaRPr lang="pl-PL" sz="2000" dirty="0" smtClean="0"/>
          </a:p>
          <a:p>
            <a:pPr marL="0" indent="0" algn="just">
              <a:buNone/>
            </a:pPr>
            <a:r>
              <a:rPr lang="pl-PL" sz="2000" dirty="0" smtClean="0"/>
              <a:t>aktorką i Daniel, uczeń technikum.</a:t>
            </a:r>
          </a:p>
          <a:p>
            <a:pPr algn="just"/>
            <a:r>
              <a:rPr lang="pl-PL" sz="2000" dirty="0" smtClean="0"/>
              <a:t> Wiola </a:t>
            </a:r>
            <a:r>
              <a:rPr lang="pl-PL" sz="2000" dirty="0"/>
              <a:t>i Daniel pokochali się miłością pierwszą i gorącą, </a:t>
            </a:r>
            <a:endParaRPr lang="pl-PL" sz="2000" dirty="0" smtClean="0"/>
          </a:p>
          <a:p>
            <a:pPr marL="0" indent="0" algn="just">
              <a:buNone/>
            </a:pPr>
            <a:r>
              <a:rPr lang="pl-PL" sz="2000" dirty="0" smtClean="0"/>
              <a:t>wbrew </a:t>
            </a:r>
            <a:r>
              <a:rPr lang="pl-PL" sz="2000" dirty="0"/>
              <a:t>radom rodziców i nakazom rozsądku postanowili </a:t>
            </a:r>
            <a:endParaRPr lang="pl-PL" sz="2000" dirty="0" smtClean="0"/>
          </a:p>
          <a:p>
            <a:pPr marL="0" indent="0" algn="just">
              <a:buNone/>
            </a:pPr>
            <a:r>
              <a:rPr lang="pl-PL" sz="2000" dirty="0" smtClean="0"/>
              <a:t>wziąć </a:t>
            </a:r>
            <a:r>
              <a:rPr lang="pl-PL" sz="2000" dirty="0"/>
              <a:t>ślub. </a:t>
            </a:r>
            <a:endParaRPr lang="pl-PL" sz="2000" dirty="0" smtClean="0"/>
          </a:p>
          <a:p>
            <a:pPr algn="just"/>
            <a:r>
              <a:rPr lang="pl-PL" sz="2000" dirty="0" smtClean="0"/>
              <a:t>Czy </a:t>
            </a:r>
            <a:r>
              <a:rPr lang="pl-PL" sz="2000" dirty="0"/>
              <a:t>uczucie, które połączyło parę </a:t>
            </a:r>
            <a:r>
              <a:rPr lang="pl-PL" sz="2000" dirty="0" smtClean="0"/>
              <a:t>nastolatków</a:t>
            </a:r>
          </a:p>
          <a:p>
            <a:pPr marL="0" indent="0" algn="just">
              <a:buNone/>
            </a:pPr>
            <a:r>
              <a:rPr lang="pl-PL" sz="2000" dirty="0" smtClean="0"/>
              <a:t> </a:t>
            </a:r>
            <a:r>
              <a:rPr lang="pl-PL" sz="2000" dirty="0"/>
              <a:t>było miłością na wieki, czy tylko przelotnym zauroczeniem, </a:t>
            </a:r>
            <a:endParaRPr lang="pl-PL" sz="2000" dirty="0" smtClean="0"/>
          </a:p>
          <a:p>
            <a:pPr marL="0" indent="0" algn="just">
              <a:buNone/>
            </a:pPr>
            <a:r>
              <a:rPr lang="pl-PL" sz="2000" dirty="0" smtClean="0"/>
              <a:t>fascynacją</a:t>
            </a:r>
            <a:r>
              <a:rPr lang="pl-PL" sz="2000" dirty="0"/>
              <a:t>?</a:t>
            </a:r>
            <a:endParaRPr lang="pl-PL" sz="2000" dirty="0" smtClean="0"/>
          </a:p>
          <a:p>
            <a:pPr marL="0" indent="0">
              <a:buNone/>
            </a:pPr>
            <a:r>
              <a:rPr lang="pl-PL" dirty="0"/>
              <a:t> </a:t>
            </a:r>
            <a:r>
              <a:rPr lang="pl-PL" dirty="0" smtClean="0"/>
              <a:t>                    </a:t>
            </a:r>
            <a:endParaRPr lang="pl-PL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805950"/>
            <a:ext cx="2230363" cy="330861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glow" dir="t"/>
          </a:scene3d>
          <a:sp3d prstMaterial="metal">
            <a:bevelT/>
          </a:sp3d>
          <a:extLst/>
        </p:spPr>
      </p:pic>
    </p:spTree>
    <p:extLst>
      <p:ext uri="{BB962C8B-B14F-4D97-AF65-F5344CB8AC3E}">
        <p14:creationId xmlns:p14="http://schemas.microsoft.com/office/powerpoint/2010/main" val="164137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75656" y="188913"/>
            <a:ext cx="6480720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„ZOSTAŃ, JEŚLI KOCHASZ”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err="1" smtClean="0"/>
              <a:t>Gayle</a:t>
            </a:r>
            <a:r>
              <a:rPr lang="pl-PL" b="1" dirty="0" smtClean="0"/>
              <a:t> Forman</a:t>
            </a:r>
          </a:p>
          <a:p>
            <a:pPr algn="just"/>
            <a:r>
              <a:rPr lang="pl-PL" dirty="0" smtClean="0"/>
              <a:t>Film w kinie.</a:t>
            </a:r>
          </a:p>
          <a:p>
            <a:pPr algn="just"/>
            <a:r>
              <a:rPr lang="pl-PL" dirty="0" smtClean="0"/>
              <a:t>Mia traci wszystko. W tragicznym wypadku zginęli jej najbliżsi. On sama trwa w stanie dziwnego zawieszenia. Musi podjąć decyzję, czy walczyć o odzyskanie przytomności, czy też poddać się i umrzeć …</a:t>
            </a:r>
          </a:p>
          <a:p>
            <a:pPr algn="just"/>
            <a:r>
              <a:rPr lang="pl-PL" dirty="0" smtClean="0"/>
              <a:t>Poruszająca książka o dającej wsparcie rodzinie.</a:t>
            </a:r>
            <a:endParaRPr lang="pl-PL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9826">
            <a:off x="7346289" y="1052736"/>
            <a:ext cx="1094805" cy="1608693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  <a:bevelB prst="convex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99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r>
              <a:rPr lang="pl-PL" b="1" dirty="0" smtClean="0">
                <a:solidFill>
                  <a:schemeClr val="tx1"/>
                </a:solidFill>
              </a:rPr>
              <a:t>„ZŁODZIEJKA KSIĄŻEK”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2016">
            <a:off x="6804248" y="1268760"/>
            <a:ext cx="1924050" cy="26670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>
              <a:rot lat="0" lon="0" rev="600000"/>
            </a:lightRig>
          </a:scene3d>
          <a:sp3d extrusionH="82550">
            <a:bevelT w="57150"/>
            <a:bevelB w="57150" prst="slope"/>
            <a:extrusionClr>
              <a:schemeClr val="tx2">
                <a:lumMod val="20000"/>
                <a:lumOff val="80000"/>
              </a:schemeClr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251520" y="1268760"/>
            <a:ext cx="63367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dirty="0" err="1" smtClean="0"/>
              <a:t>Zusak</a:t>
            </a:r>
            <a:r>
              <a:rPr lang="pl-PL" sz="2400" dirty="0" smtClean="0"/>
              <a:t> Markus</a:t>
            </a:r>
          </a:p>
          <a:p>
            <a:pPr algn="just"/>
            <a:endParaRPr lang="pl-PL" sz="2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dirty="0" err="1"/>
              <a:t>Liesel</a:t>
            </a:r>
            <a:r>
              <a:rPr lang="pl-PL" sz="2400" dirty="0"/>
              <a:t> </a:t>
            </a:r>
            <a:r>
              <a:rPr lang="pl-PL" sz="2400" dirty="0" err="1"/>
              <a:t>Meminger</a:t>
            </a:r>
            <a:r>
              <a:rPr lang="pl-PL" sz="2400" dirty="0"/>
              <a:t> swoją pierwszą książkę kradnie podczas pogrzebu młodszego brata</a:t>
            </a:r>
            <a:r>
              <a:rPr lang="pl-PL" sz="2400" dirty="0" smtClean="0"/>
              <a:t>.</a:t>
            </a:r>
          </a:p>
          <a:p>
            <a:pPr algn="just"/>
            <a:r>
              <a:rPr lang="pl-PL" sz="2400" dirty="0" smtClean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dirty="0" smtClean="0"/>
              <a:t>To </a:t>
            </a:r>
            <a:r>
              <a:rPr lang="pl-PL" sz="2400" dirty="0"/>
              <a:t>dzięki „Podręcznikowi grabarza” uczy się czytać i odkrywa moc słów. Później przyjdzie czas na kolejne książki: płonące na stosach nazistów, ukryte w biblioteczce żony burmistrza i wreszcie te własnoręcznie napisane… </a:t>
            </a:r>
            <a:endParaRPr lang="pl-PL" sz="2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2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2400" dirty="0" err="1" smtClean="0"/>
              <a:t>Liesel</a:t>
            </a:r>
            <a:r>
              <a:rPr lang="pl-PL" sz="2400" dirty="0" smtClean="0"/>
              <a:t> </a:t>
            </a:r>
            <a:r>
              <a:rPr lang="pl-PL" sz="2400" dirty="0"/>
              <a:t>żyje w niebezpiecznych czasach. Kiedy jej przybrana rodzina udziela schronienia Żydowi, świat dziewczynki zmienia się na zawsze…</a:t>
            </a:r>
          </a:p>
        </p:txBody>
      </p:sp>
    </p:spTree>
    <p:extLst>
      <p:ext uri="{BB962C8B-B14F-4D97-AF65-F5344CB8AC3E}">
        <p14:creationId xmlns:p14="http://schemas.microsoft.com/office/powerpoint/2010/main" val="72339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52728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„WRÓĆ, JEŚLI PAMIĘTASZ”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err="1"/>
              <a:t>Gayle</a:t>
            </a:r>
            <a:r>
              <a:rPr lang="pl-PL" b="1" dirty="0"/>
              <a:t> </a:t>
            </a:r>
            <a:r>
              <a:rPr lang="pl-PL" b="1" dirty="0" smtClean="0"/>
              <a:t>Forman</a:t>
            </a:r>
          </a:p>
          <a:p>
            <a:pPr algn="just"/>
            <a:r>
              <a:rPr lang="pl-PL" dirty="0" smtClean="0"/>
              <a:t>Minęły trzy lata od wypadku, który zmienił życie Mii. Obudziła się ze śpiączki, ale zniknęła z życia Adama. Teraz żyją osobno po dwóch stronach Ameryki. Ona jako wschodząca gwiazda wśród wiolonczelistek, on jako rockman, idol nastolatek. Pewnego dnia los daje im druga szansę.</a:t>
            </a:r>
            <a:endParaRPr lang="pl-PL" dirty="0"/>
          </a:p>
          <a:p>
            <a:endParaRPr lang="pl-PL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1942">
            <a:off x="7743496" y="538620"/>
            <a:ext cx="1181521" cy="169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42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91724"/>
            <a:ext cx="3888432" cy="5395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3671647" cy="529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276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FFEFD1"/>
              </a:gs>
              <a:gs pos="54000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</p:spPr>
        <p:txBody>
          <a:bodyPr/>
          <a:lstStyle/>
          <a:p>
            <a:r>
              <a:rPr lang="pl-PL" b="1" dirty="0" smtClean="0">
                <a:solidFill>
                  <a:schemeClr val="tx1"/>
                </a:solidFill>
              </a:rPr>
              <a:t>„ZŁA DZIEWCZYNA”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28774"/>
            <a:ext cx="8229600" cy="4968577"/>
          </a:xfrm>
        </p:spPr>
        <p:txBody>
          <a:bodyPr/>
          <a:lstStyle/>
          <a:p>
            <a:r>
              <a:rPr lang="pl-PL" dirty="0" smtClean="0"/>
              <a:t>Beata Ostrowicka</a:t>
            </a:r>
          </a:p>
          <a:p>
            <a:pPr marL="0" indent="0">
              <a:buNone/>
            </a:pPr>
            <a:endParaRPr lang="pl-PL" dirty="0" smtClean="0"/>
          </a:p>
          <a:p>
            <a:pPr algn="just"/>
            <a:r>
              <a:rPr lang="pl-PL" sz="2000" dirty="0" err="1"/>
              <a:t>Marcyśka</a:t>
            </a:r>
            <a:r>
              <a:rPr lang="pl-PL" sz="2000" dirty="0"/>
              <a:t> jest licealistką, szarą myszką, która przyjechała do Krakowa ze wsi i nie do końca umie się w nim odnaleźć. </a:t>
            </a:r>
            <a:endParaRPr lang="pl-PL" sz="2000" dirty="0" smtClean="0"/>
          </a:p>
          <a:p>
            <a:pPr algn="just"/>
            <a:r>
              <a:rPr lang="pl-PL" sz="2000" dirty="0" smtClean="0"/>
              <a:t>Kiedy </a:t>
            </a:r>
            <a:r>
              <a:rPr lang="pl-PL" sz="2000" dirty="0"/>
              <a:t>dostaje mieszkanie po ciotce, wbrew decyzji najbliższych zaczyna mieszkać w nim sama. Jej nową rodziną zostaje Aśka (specjalistka od kłopotów) i jej kumple… </a:t>
            </a:r>
            <a:endParaRPr lang="pl-PL" sz="2000" dirty="0" smtClean="0"/>
          </a:p>
          <a:p>
            <a:pPr algn="just"/>
            <a:r>
              <a:rPr lang="pl-PL" sz="2000" dirty="0" smtClean="0"/>
              <a:t>Marcysia </a:t>
            </a:r>
            <a:r>
              <a:rPr lang="pl-PL" sz="2000" dirty="0"/>
              <a:t>szybko zauważa, że żarty się skończyły i teraz tylko od niej zależy, jak potoczy się jej dalsze życie. Czy od nastolatki można oczekiwać odpowiedzialnych, dojrzałych decyzji? A gdy nie wszystkie są trafione, czy to oznacza, że jest po prostu złą dziewczyną? Dawna </a:t>
            </a:r>
            <a:r>
              <a:rPr lang="pl-PL" sz="2000" dirty="0" err="1"/>
              <a:t>Marcyśka</a:t>
            </a:r>
            <a:r>
              <a:rPr lang="pl-PL" sz="2000" dirty="0"/>
              <a:t> zdecydowanie powiedziałaby, że tak, ale ta obecna nie jest już tego taka pewna. </a:t>
            </a:r>
            <a:endParaRPr lang="pl-PL" sz="2000" dirty="0" smtClean="0"/>
          </a:p>
          <a:p>
            <a:endParaRPr lang="pl-PL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402" y="332656"/>
            <a:ext cx="157150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448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 smtClean="0"/>
              <a:t>„OPERACJA CZŁOWIEK W CZERNI”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/>
              <a:t>JORN LIER HORST </a:t>
            </a:r>
            <a:endParaRPr lang="pl-PL" b="1" dirty="0" smtClean="0"/>
          </a:p>
          <a:p>
            <a:pPr algn="just"/>
            <a:r>
              <a:rPr lang="pl-PL" dirty="0" smtClean="0"/>
              <a:t>Druga </a:t>
            </a:r>
            <a:r>
              <a:rPr lang="pl-PL" dirty="0"/>
              <a:t>część detektywistycznej serii dla dzieci. Pośrodku ścieżki ktoś wykopał dużą, głęboką dziurę. Oliver nie zauważa jej na czas </a:t>
            </a:r>
            <a:r>
              <a:rPr lang="pl-PL" dirty="0" smtClean="0"/>
              <a:t>                  i </a:t>
            </a:r>
            <a:r>
              <a:rPr lang="pl-PL" dirty="0"/>
              <a:t>przelatuje przez kierownicę roweru. Kto zniszczył ścieżkę i dlaczego? W trakcie śledztwa </a:t>
            </a:r>
            <a:r>
              <a:rPr lang="pl-PL" dirty="0" err="1"/>
              <a:t>Tiril</a:t>
            </a:r>
            <a:r>
              <a:rPr lang="pl-PL" dirty="0"/>
              <a:t> i Olivera pojawia się także stara mapa z dziwnymi znakami. Czy parze młodych detektywów uda się rozwiązać zagadkę?</a:t>
            </a:r>
          </a:p>
        </p:txBody>
      </p:sp>
    </p:spTree>
    <p:extLst>
      <p:ext uri="{BB962C8B-B14F-4D97-AF65-F5344CB8AC3E}">
        <p14:creationId xmlns:p14="http://schemas.microsoft.com/office/powerpoint/2010/main" val="11063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31640" y="188913"/>
            <a:ext cx="7488510" cy="107984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pl-PL" b="1" dirty="0" smtClean="0"/>
              <a:t>SERIA: BIURO ŚLEDCZE TOMUŚ ORKISZEK I PARTNERZY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AGNIESZKA STELMASZYK</a:t>
            </a:r>
          </a:p>
          <a:p>
            <a:endParaRPr lang="pl-P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70059"/>
            <a:ext cx="6424389" cy="377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699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0" y="188913"/>
            <a:ext cx="6984776" cy="100783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pl-PL" sz="3600" b="1" dirty="0" smtClean="0"/>
              <a:t>„ANTYKWARIAT POD BŁĘKITNYM LUSTREM” </a:t>
            </a:r>
            <a:endParaRPr lang="pl-PL" sz="36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MARTIN WIDMRK</a:t>
            </a:r>
          </a:p>
          <a:p>
            <a:pPr algn="just"/>
            <a:r>
              <a:rPr lang="pl-PL" dirty="0" smtClean="0"/>
              <a:t>DAWID MA 13 LAT</a:t>
            </a:r>
          </a:p>
          <a:p>
            <a:pPr algn="just"/>
            <a:r>
              <a:rPr lang="pl-PL" dirty="0" smtClean="0"/>
              <a:t>INTRYGA nawiązująca </a:t>
            </a:r>
          </a:p>
          <a:p>
            <a:pPr marL="0" indent="0" algn="just">
              <a:buNone/>
            </a:pPr>
            <a:r>
              <a:rPr lang="pl-PL" dirty="0" smtClean="0"/>
              <a:t>do jakiejś dziedziny nauki, </a:t>
            </a:r>
          </a:p>
          <a:p>
            <a:pPr marL="0" indent="0" algn="just">
              <a:buNone/>
            </a:pPr>
            <a:r>
              <a:rPr lang="pl-PL" dirty="0" smtClean="0"/>
              <a:t>tajemnica przygoda, uczucie.</a:t>
            </a:r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56792"/>
            <a:ext cx="2942137" cy="418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51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pl-PL" b="1" dirty="0" smtClean="0">
                <a:solidFill>
                  <a:schemeClr val="tx1"/>
                </a:solidFill>
              </a:rPr>
              <a:t>„TRZYNASTY GOŚĆ”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/>
              <a:t>MARTIN WIDMRK</a:t>
            </a:r>
          </a:p>
          <a:p>
            <a:r>
              <a:rPr lang="pl-PL" dirty="0" smtClean="0"/>
              <a:t>Książki o Dawidzie i Larisie </a:t>
            </a:r>
          </a:p>
          <a:p>
            <a:pPr marL="0" indent="0">
              <a:buNone/>
            </a:pPr>
            <a:r>
              <a:rPr lang="pl-PL" dirty="0" smtClean="0"/>
              <a:t>spodobają się wszystkim tym, </a:t>
            </a:r>
          </a:p>
          <a:p>
            <a:pPr marL="0" indent="0">
              <a:buNone/>
            </a:pPr>
            <a:r>
              <a:rPr lang="pl-PL" dirty="0" smtClean="0"/>
              <a:t>którzy są miłośnikami </a:t>
            </a:r>
          </a:p>
          <a:p>
            <a:pPr marL="0" indent="0">
              <a:buNone/>
            </a:pPr>
            <a:r>
              <a:rPr lang="pl-PL" dirty="0" smtClean="0"/>
              <a:t>„Biura detektywistycznego</a:t>
            </a:r>
          </a:p>
          <a:p>
            <a:pPr marL="0" indent="0">
              <a:buNone/>
            </a:pPr>
            <a:r>
              <a:rPr lang="pl-PL" dirty="0" smtClean="0"/>
              <a:t> </a:t>
            </a:r>
            <a:r>
              <a:rPr lang="pl-PL" dirty="0" err="1" smtClean="0"/>
              <a:t>Lassego</a:t>
            </a:r>
            <a:r>
              <a:rPr lang="pl-PL" dirty="0" smtClean="0"/>
              <a:t> i Mai”.</a:t>
            </a:r>
            <a:endParaRPr lang="pl-PL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1556792"/>
            <a:ext cx="300037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43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0" y="188913"/>
            <a:ext cx="7128470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SERIA: AMELIA I KUBA 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l-PL" b="1" dirty="0" smtClean="0"/>
              <a:t>RAFAŁ KOSIK</a:t>
            </a:r>
          </a:p>
          <a:p>
            <a:pPr algn="just"/>
            <a:r>
              <a:rPr lang="pl-PL" b="1" dirty="0" smtClean="0"/>
              <a:t>„NOWA SZKOŁA”</a:t>
            </a:r>
          </a:p>
          <a:p>
            <a:pPr algn="just"/>
            <a:r>
              <a:rPr lang="pl-PL" b="1" dirty="0" smtClean="0"/>
              <a:t>„GODZINA DUCHÓW”</a:t>
            </a:r>
          </a:p>
          <a:p>
            <a:pPr algn="just"/>
            <a:r>
              <a:rPr lang="pl-PL" dirty="0" smtClean="0"/>
              <a:t>Fajna akcja i szalony humor</a:t>
            </a:r>
          </a:p>
          <a:p>
            <a:pPr algn="just"/>
            <a:r>
              <a:rPr lang="pl-PL" dirty="0" smtClean="0"/>
              <a:t>Bohaterowie mają 11 lat ….</a:t>
            </a:r>
          </a:p>
          <a:p>
            <a:pPr algn="just"/>
            <a:endParaRPr lang="pl-PL" dirty="0"/>
          </a:p>
          <a:p>
            <a:pPr marL="0" indent="0" algn="just">
              <a:buNone/>
            </a:pPr>
            <a:r>
              <a:rPr lang="pl-PL" dirty="0"/>
              <a:t> </a:t>
            </a:r>
            <a:r>
              <a:rPr lang="pl-PL" sz="1000" dirty="0"/>
              <a:t>http://rafalkosik.com/category/powiesci/amelia-i-kuba/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690" y="1484784"/>
            <a:ext cx="3106316" cy="472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39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39752" y="188913"/>
            <a:ext cx="5184576" cy="78263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pl-PL" b="1" dirty="0" smtClean="0"/>
              <a:t>„DALEKI REJS”</a:t>
            </a:r>
            <a:endParaRPr lang="pl-PL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5022" y="1556792"/>
            <a:ext cx="8229600" cy="4497388"/>
          </a:xfrm>
        </p:spPr>
        <p:txBody>
          <a:bodyPr/>
          <a:lstStyle/>
          <a:p>
            <a:pPr algn="just"/>
            <a:r>
              <a:rPr lang="pl-PL" b="1" dirty="0" smtClean="0"/>
              <a:t>ANNA ONICHIMOWSKA</a:t>
            </a:r>
          </a:p>
          <a:p>
            <a:pPr algn="just"/>
            <a:r>
              <a:rPr lang="pl-PL" dirty="0" smtClean="0"/>
              <a:t>Paweł tęskni za tatą , </a:t>
            </a:r>
          </a:p>
          <a:p>
            <a:pPr marL="0" indent="0" algn="just">
              <a:buNone/>
            </a:pPr>
            <a:r>
              <a:rPr lang="pl-PL" dirty="0" smtClean="0"/>
              <a:t>tajemniczy list wywraca</a:t>
            </a:r>
          </a:p>
          <a:p>
            <a:pPr marL="0" indent="0" algn="just">
              <a:buNone/>
            </a:pPr>
            <a:r>
              <a:rPr lang="pl-PL" dirty="0" smtClean="0"/>
              <a:t> jego życie do góry nogami.</a:t>
            </a:r>
          </a:p>
          <a:p>
            <a:pPr marL="0" indent="0" algn="just">
              <a:buNone/>
            </a:pPr>
            <a:endParaRPr lang="pl-PL" dirty="0"/>
          </a:p>
          <a:p>
            <a:pPr marL="0" indent="0" algn="just">
              <a:buNone/>
            </a:pPr>
            <a:r>
              <a:rPr lang="pl-PL" sz="1200" dirty="0"/>
              <a:t>http://mamaczyta.pl/raczej-na-powaznie/poplynmy-w-daleki-rejs</a:t>
            </a:r>
          </a:p>
          <a:p>
            <a:pPr marL="0" indent="0" algn="just">
              <a:buNone/>
            </a:pPr>
            <a:endParaRPr lang="pl-P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00808"/>
            <a:ext cx="3216404" cy="473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59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Prezentacja2</Template>
  <TotalTime>1703</TotalTime>
  <Words>1379</Words>
  <Application>Microsoft Office PowerPoint</Application>
  <PresentationFormat>Pokaz na ekranie (4:3)</PresentationFormat>
  <Paragraphs>177</Paragraphs>
  <Slides>30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1" baseType="lpstr">
      <vt:lpstr>Presentation1</vt:lpstr>
      <vt:lpstr>KSIĄŻKI,  KTÓRE WARTO PRZECZYTAĆ</vt:lpstr>
      <vt:lpstr>„OPERACJA BURZOWA CHMURA”</vt:lpstr>
      <vt:lpstr>Prezentacja programu PowerPoint</vt:lpstr>
      <vt:lpstr>„OPERACJA CZŁOWIEK W CZERNI”</vt:lpstr>
      <vt:lpstr>SERIA: BIURO ŚLEDCZE TOMUŚ ORKISZEK I PARTNERZY</vt:lpstr>
      <vt:lpstr>„ANTYKWARIAT POD BŁĘKITNYM LUSTREM” </vt:lpstr>
      <vt:lpstr>„TRZYNASTY GOŚĆ”</vt:lpstr>
      <vt:lpstr>SERIA: AMELIA I KUBA </vt:lpstr>
      <vt:lpstr>„DALEKI REJS”</vt:lpstr>
      <vt:lpstr>SERIA: NA TROPIE SENSACJI</vt:lpstr>
      <vt:lpstr>SERIA: MAGICZNE DRZEWO</vt:lpstr>
      <vt:lpstr>KLUB POSZUKIWACZY PRZYGÓD</vt:lpstr>
      <vt:lpstr>Agnieszka Chylińska</vt:lpstr>
      <vt:lpstr>SERIA: FELIX, NET I NIKA</vt:lpstr>
      <vt:lpstr>SERIA: KRONIKI ARCHEO</vt:lpstr>
      <vt:lpstr>Seria: TERRA INCOGNITA  (nieznany ląd)</vt:lpstr>
      <vt:lpstr>„MARCEL I ZAGADKA PRADZIADKA”</vt:lpstr>
      <vt:lpstr>„STAŚ I NEL.  ZAGINIONY KLEJNOT INDII”</vt:lpstr>
      <vt:lpstr>„KOLOROWY SZALIK”</vt:lpstr>
      <vt:lpstr>„TEN GRUBY”</vt:lpstr>
      <vt:lpstr>„IGOR”</vt:lpstr>
      <vt:lpstr>JOWANKA I GANG SPOD GILOTYNY</vt:lpstr>
      <vt:lpstr>SUZANNE COLLINS</vt:lpstr>
      <vt:lpstr>„NA KOGO WYPADNIE”</vt:lpstr>
      <vt:lpstr>„KORNISZONEK”</vt:lpstr>
      <vt:lpstr>„MIŁOŚĆ, PSIAKREW”</vt:lpstr>
      <vt:lpstr>„ZOSTAŃ, JEŚLI KOCHASZ”</vt:lpstr>
      <vt:lpstr>„ZŁODZIEJKA KSIĄŻEK”</vt:lpstr>
      <vt:lpstr>„WRÓĆ, JEŚLI PAMIĘTASZ”</vt:lpstr>
      <vt:lpstr>„ZŁA DZIEWCZYNA”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Nauczyciel</dc:creator>
  <cp:lastModifiedBy>Nauczyciel</cp:lastModifiedBy>
  <cp:revision>70</cp:revision>
  <dcterms:created xsi:type="dcterms:W3CDTF">2015-12-16T07:14:24Z</dcterms:created>
  <dcterms:modified xsi:type="dcterms:W3CDTF">2016-05-19T09:13:32Z</dcterms:modified>
</cp:coreProperties>
</file>